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3"/>
  </p:notesMasterIdLst>
  <p:sldIdLst>
    <p:sldId id="379" r:id="rId3"/>
    <p:sldId id="331" r:id="rId4"/>
    <p:sldId id="359" r:id="rId5"/>
    <p:sldId id="360" r:id="rId6"/>
    <p:sldId id="365" r:id="rId7"/>
    <p:sldId id="366" r:id="rId8"/>
    <p:sldId id="361" r:id="rId9"/>
    <p:sldId id="370" r:id="rId10"/>
    <p:sldId id="364" r:id="rId11"/>
    <p:sldId id="375" r:id="rId12"/>
    <p:sldId id="367" r:id="rId13"/>
    <p:sldId id="368" r:id="rId14"/>
    <p:sldId id="362" r:id="rId15"/>
    <p:sldId id="369" r:id="rId16"/>
    <p:sldId id="371" r:id="rId17"/>
    <p:sldId id="373" r:id="rId18"/>
    <p:sldId id="377" r:id="rId19"/>
    <p:sldId id="378" r:id="rId20"/>
    <p:sldId id="376" r:id="rId21"/>
    <p:sldId id="38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16/11/2018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9432-5576-40C3-8B1B-5309427AD5DB}" type="datetime1">
              <a:rPr lang="en-MY" smtClean="0"/>
              <a:t>16/11/2018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5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39FD-1C8E-4A13-A330-33CA1083E6E7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3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4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DD71-3DE4-4E42-BFEA-969B01B7B9B9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5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20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10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18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32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2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2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7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946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08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3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A09E-B43D-4A17-B384-45485B977F73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8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7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9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2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78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4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5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2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314C-184A-4735-BE73-CD3DE8A55A98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98F-2F52-47F5-91CE-2A0371788A0B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2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2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21F1-7F01-43BD-9D1D-41460156A776}" type="datetime1">
              <a:rPr lang="en-MY" smtClean="0"/>
              <a:t>16/11/2018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8EB4-BC38-4FEA-82F2-512FAFD20413}" type="datetime1">
              <a:rPr lang="en-MY" smtClean="0"/>
              <a:t>16/11/2018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D52D2-FCA4-4B3C-B44D-0D07E7C144B0}" type="datetime1">
              <a:rPr lang="en-MY" smtClean="0"/>
              <a:t>16/11/2018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5874-48D7-4E48-913A-C78017770E11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6669-52CB-4F01-8ECC-F79CA42F52FF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7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7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9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5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2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16/11/2018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6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2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2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4F271C">
                    <a:satMod val="130000"/>
                  </a:srgbClr>
                </a:solidFill>
                <a:effectLst/>
                <a:latin typeface="Castellar" panose="020A0402060406010301" pitchFamily="18" charset="0"/>
              </a:rPr>
              <a:t>CASE DISCUSSION 1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ZALWANI ZAINUDDIN</a:t>
            </a:r>
            <a:br>
              <a:rPr lang="en-US" sz="2200" dirty="0"/>
            </a:br>
            <a:r>
              <a:rPr lang="en-US" sz="2200" dirty="0"/>
              <a:t>CONSULTANT GASTROENTEROLOGIST</a:t>
            </a:r>
            <a:br>
              <a:rPr lang="en-US" sz="2200" dirty="0"/>
            </a:br>
            <a:r>
              <a:rPr lang="en-US" sz="2200" dirty="0"/>
              <a:t>Hospital </a:t>
            </a:r>
            <a:r>
              <a:rPr lang="en-US" sz="2200" dirty="0" err="1"/>
              <a:t>Sultanah</a:t>
            </a:r>
            <a:r>
              <a:rPr lang="en-US" sz="2200" dirty="0"/>
              <a:t> </a:t>
            </a:r>
            <a:r>
              <a:rPr lang="en-US" sz="2200" dirty="0" err="1"/>
              <a:t>bahiyah</a:t>
            </a: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3600" b="1" cap="all" dirty="0">
              <a:solidFill>
                <a:srgbClr val="4F271C">
                  <a:satMod val="130000"/>
                </a:srgbClr>
              </a:solidFill>
              <a:latin typeface="Castellar" panose="020A0402060406010301" pitchFamily="18" charset="0"/>
              <a:ea typeface="+mj-ea"/>
              <a:cs typeface="+mj-cs"/>
            </a:endParaRPr>
          </a:p>
          <a:p>
            <a:pPr lvl="0">
              <a:buClr>
                <a:srgbClr val="3891A7"/>
              </a:buClr>
            </a:pPr>
            <a: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Training Module </a:t>
            </a:r>
          </a:p>
          <a:p>
            <a:pPr lvl="0">
              <a:buClr>
                <a:srgbClr val="3891A7"/>
              </a:buClr>
            </a:pP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CPG Management of Colorectal Carcinoma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2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ACECB0E0-4EF1-455D-AC67-76897E462D18}"/>
              </a:ext>
            </a:extLst>
          </p:cNvPr>
          <p:cNvSpPr/>
          <p:nvPr/>
        </p:nvSpPr>
        <p:spPr>
          <a:xfrm>
            <a:off x="5638800" y="1447800"/>
            <a:ext cx="381000" cy="582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1477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11</a:t>
            </a:fld>
            <a:endParaRPr lang="en-MY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2" y="381000"/>
            <a:ext cx="44958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CF912BC1-D087-41A9-9134-32E20F32D860}"/>
              </a:ext>
            </a:extLst>
          </p:cNvPr>
          <p:cNvSpPr/>
          <p:nvPr/>
        </p:nvSpPr>
        <p:spPr>
          <a:xfrm>
            <a:off x="2514600" y="2286001"/>
            <a:ext cx="2209800" cy="304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4931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MY" sz="3000" dirty="0"/>
              <a:t>A 65-year-old man presents to </a:t>
            </a:r>
            <a:r>
              <a:rPr lang="en-MY" sz="3000" dirty="0" err="1"/>
              <a:t>klinik</a:t>
            </a:r>
            <a:r>
              <a:rPr lang="en-MY" sz="3000" dirty="0"/>
              <a:t> </a:t>
            </a:r>
            <a:r>
              <a:rPr lang="en-MY" sz="3000" dirty="0" err="1"/>
              <a:t>kesihatan</a:t>
            </a:r>
            <a:r>
              <a:rPr lang="en-MY" sz="3000" dirty="0"/>
              <a:t> with tiredness &amp; reduced effort tolerance. He has HPT, DM, IHD and is taking </a:t>
            </a:r>
            <a:r>
              <a:rPr lang="en-MY" sz="3000" dirty="0" err="1"/>
              <a:t>cardiprin</a:t>
            </a:r>
            <a:r>
              <a:rPr lang="en-MY" sz="3000" dirty="0"/>
              <a:t> along with other medications.</a:t>
            </a:r>
          </a:p>
          <a:p>
            <a:pPr algn="just"/>
            <a:r>
              <a:rPr lang="en-MY" sz="3000" dirty="0"/>
              <a:t>He has no GIT symptoms including recent </a:t>
            </a:r>
            <a:r>
              <a:rPr lang="en-MY" sz="3000" dirty="0" err="1"/>
              <a:t>melaena</a:t>
            </a:r>
            <a:r>
              <a:rPr lang="en-MY" sz="3000" dirty="0"/>
              <a:t>.</a:t>
            </a:r>
          </a:p>
          <a:p>
            <a:pPr algn="just"/>
            <a:endParaRPr lang="en-US" sz="3000" dirty="0"/>
          </a:p>
          <a:p>
            <a:pPr algn="just"/>
            <a:r>
              <a:rPr lang="en-MY" sz="3000" dirty="0"/>
              <a:t>Physical examination shows pallor with vague right iliac fossa mass.</a:t>
            </a:r>
          </a:p>
          <a:p>
            <a:endParaRPr lang="en-US" sz="3000" dirty="0"/>
          </a:p>
          <a:p>
            <a:r>
              <a:rPr lang="en-MY" sz="3000" dirty="0"/>
              <a:t>His haemoglobin is 5.5 g/dL.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MY" sz="29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39720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sz="3600" b="1" dirty="0">
                <a:solidFill>
                  <a:srgbClr val="FF0000"/>
                </a:solidFill>
              </a:rPr>
              <a:t>Q3. </a:t>
            </a:r>
            <a:r>
              <a:rPr lang="en-MY" sz="3600" b="1" dirty="0" smtClean="0">
                <a:solidFill>
                  <a:srgbClr val="FF0000"/>
                </a:solidFill>
              </a:rPr>
              <a:t> What </a:t>
            </a:r>
            <a:r>
              <a:rPr lang="en-MY" sz="3600" b="1" dirty="0">
                <a:solidFill>
                  <a:srgbClr val="FF0000"/>
                </a:solidFill>
              </a:rPr>
              <a:t>will you do?</a:t>
            </a:r>
            <a:r>
              <a:rPr lang="en-MY" b="1" dirty="0">
                <a:solidFill>
                  <a:srgbClr val="FF0000"/>
                </a:solidFill>
              </a:rPr>
              <a:t/>
            </a:r>
            <a:br>
              <a:rPr lang="en-MY" b="1" dirty="0">
                <a:solidFill>
                  <a:srgbClr val="FF0000"/>
                </a:solidFill>
              </a:rPr>
            </a:b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MY" dirty="0"/>
              <a:t>Send stool for </a:t>
            </a:r>
            <a:r>
              <a:rPr lang="en-MY" dirty="0" err="1"/>
              <a:t>iFOBT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Stop </a:t>
            </a:r>
            <a:r>
              <a:rPr lang="en-MY" dirty="0" err="1"/>
              <a:t>cardiprin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Obtain early CT abdomen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Prescribe iron tablets and repeat FBC in 6 weeks’ time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Refer hospital for admission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91200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3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</a:t>
            </a:r>
            <a:endParaRPr lang="en-MY" sz="2800" dirty="0"/>
          </a:p>
          <a:p>
            <a:pPr algn="just"/>
            <a:r>
              <a:rPr lang="en-MY" sz="2800" dirty="0"/>
              <a:t>This patient with </a:t>
            </a:r>
            <a:r>
              <a:rPr lang="en-MY" sz="2800" b="1" dirty="0"/>
              <a:t>multiple co-morbidities </a:t>
            </a:r>
            <a:r>
              <a:rPr lang="en-MY" sz="2800" dirty="0"/>
              <a:t>needs to be managed as </a:t>
            </a:r>
            <a:r>
              <a:rPr lang="en-MY" sz="2800" b="1" dirty="0"/>
              <a:t>inpatient</a:t>
            </a:r>
            <a:r>
              <a:rPr lang="en-MY" sz="2800" dirty="0"/>
              <a:t> to expedite investigations and prompt treatment. He requires urgent OGDS, colonoscopy and blood transfusion.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42864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/>
          </a:bodyPr>
          <a:lstStyle/>
          <a:p>
            <a:r>
              <a:rPr lang="en-MY" sz="2800" dirty="0"/>
              <a:t>A </a:t>
            </a:r>
            <a:r>
              <a:rPr lang="en-MY" sz="2800" dirty="0" smtClean="0"/>
              <a:t>51-year-old </a:t>
            </a:r>
            <a:r>
              <a:rPr lang="en-MY" sz="2800" dirty="0"/>
              <a:t>man comes to </a:t>
            </a:r>
            <a:r>
              <a:rPr lang="en-MY" sz="2800" dirty="0" err="1"/>
              <a:t>klinik</a:t>
            </a:r>
            <a:r>
              <a:rPr lang="en-MY" sz="2800" dirty="0"/>
              <a:t> </a:t>
            </a:r>
            <a:r>
              <a:rPr lang="en-MY" sz="2800" dirty="0" err="1"/>
              <a:t>kesihatan</a:t>
            </a:r>
            <a:r>
              <a:rPr lang="en-MY" sz="2800" dirty="0"/>
              <a:t> enquiring about CRC screening.  </a:t>
            </a:r>
          </a:p>
          <a:p>
            <a:endParaRPr lang="en-MY" sz="2800" dirty="0"/>
          </a:p>
          <a:p>
            <a:r>
              <a:rPr lang="en-MY" sz="2800" dirty="0"/>
              <a:t>He is otherwise well with no GIT symptoms. </a:t>
            </a:r>
          </a:p>
          <a:p>
            <a:endParaRPr lang="en-MY" sz="2800" dirty="0"/>
          </a:p>
          <a:p>
            <a:r>
              <a:rPr lang="en-MY" sz="2800" dirty="0"/>
              <a:t>He has no family history of CRC.</a:t>
            </a:r>
          </a:p>
          <a:p>
            <a:endParaRPr lang="en-MY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MY" sz="29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260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Q4. How would you advise him?</a:t>
            </a:r>
            <a:br>
              <a:rPr lang="en-MY" sz="3200" b="1" dirty="0">
                <a:solidFill>
                  <a:srgbClr val="FF0000"/>
                </a:solidFill>
              </a:rPr>
            </a:b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MY" dirty="0"/>
              <a:t>No need for screening as he is asymptomatic with no family history of CRC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Send stool for </a:t>
            </a:r>
            <a:r>
              <a:rPr lang="en-MY" dirty="0" err="1"/>
              <a:t>iFOBT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Refer for colonoscopy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Send blood test for CEA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Request abdominal x-ray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75528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C9C7AC-3EEF-4F8C-AF3F-6482D53D5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39E03A-9D6E-4360-BC01-D6890FF26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b="1" dirty="0"/>
              <a:t>B</a:t>
            </a:r>
          </a:p>
          <a:p>
            <a:r>
              <a:rPr lang="en-MY" dirty="0"/>
              <a:t>Patient is asymptomatic with no family history. Thus, he is stratified as average risk (refer to </a:t>
            </a:r>
            <a:r>
              <a:rPr lang="en-MY" b="1" dirty="0"/>
              <a:t>Table 4 </a:t>
            </a:r>
            <a:r>
              <a:rPr lang="en-MY" dirty="0"/>
              <a:t>&amp; </a:t>
            </a:r>
            <a:r>
              <a:rPr lang="en-MY" b="1" dirty="0"/>
              <a:t>Algorithm A</a:t>
            </a:r>
            <a:r>
              <a:rPr lang="en-MY" dirty="0"/>
              <a:t>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E9D732F-9FC9-4920-9520-4DC1CD58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88651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18</a:t>
            </a:fld>
            <a:endParaRPr lang="en-MY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014" y="228600"/>
            <a:ext cx="454577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FF90BBD8-33A0-4E06-B17E-1AC9CF915547}"/>
              </a:ext>
            </a:extLst>
          </p:cNvPr>
          <p:cNvSpPr/>
          <p:nvPr/>
        </p:nvSpPr>
        <p:spPr>
          <a:xfrm>
            <a:off x="2514599" y="990600"/>
            <a:ext cx="4800603" cy="685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04114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19</a:t>
            </a:fld>
            <a:endParaRPr lang="en-M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01460EB2-7978-46A0-9A91-D7427E4DE9A5}"/>
              </a:ext>
            </a:extLst>
          </p:cNvPr>
          <p:cNvSpPr/>
          <p:nvPr/>
        </p:nvSpPr>
        <p:spPr>
          <a:xfrm>
            <a:off x="3048000" y="3124204"/>
            <a:ext cx="1143000" cy="582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6380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MY" sz="3300" dirty="0"/>
              <a:t>A 44-year-old lady presents to </a:t>
            </a:r>
            <a:r>
              <a:rPr lang="en-MY" sz="3300" dirty="0" err="1"/>
              <a:t>klinik</a:t>
            </a:r>
            <a:r>
              <a:rPr lang="en-MY" sz="3300" dirty="0"/>
              <a:t> </a:t>
            </a:r>
            <a:r>
              <a:rPr lang="en-MY" sz="3300" dirty="0" err="1"/>
              <a:t>kesihatan</a:t>
            </a:r>
            <a:r>
              <a:rPr lang="en-MY" sz="3300" dirty="0"/>
              <a:t> complaining of abdominal discomfort for the past 3 weeks. </a:t>
            </a:r>
          </a:p>
          <a:p>
            <a:pPr algn="just"/>
            <a:r>
              <a:rPr lang="en-MY" sz="3300" dirty="0"/>
              <a:t>She is otherwise well with no other GIT symptoms. </a:t>
            </a:r>
          </a:p>
          <a:p>
            <a:pPr algn="just"/>
            <a:r>
              <a:rPr lang="en-MY" sz="3300" dirty="0"/>
              <a:t>Her father died of colorectal cancer at the age of 55 years old and her </a:t>
            </a:r>
            <a:r>
              <a:rPr lang="en-MY" sz="3300" dirty="0" smtClean="0"/>
              <a:t>52 </a:t>
            </a:r>
            <a:r>
              <a:rPr lang="en-MY" sz="3300" dirty="0"/>
              <a:t>years old brother is just diagnosed to have similar illness.</a:t>
            </a:r>
          </a:p>
          <a:p>
            <a:pPr marL="82296" indent="0">
              <a:buNone/>
            </a:pPr>
            <a:endParaRPr lang="en-MY" sz="2400" dirty="0"/>
          </a:p>
          <a:p>
            <a:r>
              <a:rPr lang="en-MY" sz="3300" dirty="0"/>
              <a:t>Physical examination is unremarkable.</a:t>
            </a:r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r>
              <a:rPr lang="en-MY" dirty="0"/>
              <a:t>  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B0779-313C-4B40-9850-7FA9805A1221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  <a:satMod val="200000"/>
                  </a:srgb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  <a:satMod val="20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100" y="2600325"/>
            <a:ext cx="6400800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1748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/>
            </a:r>
            <a:br>
              <a:rPr lang="en-MY" sz="2800" b="1" dirty="0">
                <a:solidFill>
                  <a:srgbClr val="FF0000"/>
                </a:solidFill>
              </a:rPr>
            </a:br>
            <a:r>
              <a:rPr lang="en-MY" sz="3600" b="1" dirty="0">
                <a:solidFill>
                  <a:srgbClr val="FF0000"/>
                </a:solidFill>
              </a:rPr>
              <a:t>Q1. </a:t>
            </a:r>
            <a:r>
              <a:rPr lang="en-MY" sz="3600" b="1" dirty="0" smtClean="0">
                <a:solidFill>
                  <a:srgbClr val="FF0000"/>
                </a:solidFill>
              </a:rPr>
              <a:t> What </a:t>
            </a:r>
            <a:r>
              <a:rPr lang="en-MY" sz="3600" b="1" dirty="0">
                <a:solidFill>
                  <a:srgbClr val="FF0000"/>
                </a:solidFill>
              </a:rPr>
              <a:t>is the best investigation for  </a:t>
            </a:r>
            <a:br>
              <a:rPr lang="en-MY" sz="3600" b="1" dirty="0">
                <a:solidFill>
                  <a:srgbClr val="FF0000"/>
                </a:solidFill>
              </a:rPr>
            </a:br>
            <a:r>
              <a:rPr lang="en-MY" sz="3600" b="1" dirty="0">
                <a:solidFill>
                  <a:srgbClr val="FF0000"/>
                </a:solidFill>
              </a:rPr>
              <a:t>      her?</a:t>
            </a:r>
            <a:endParaRPr lang="en-MY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03592" cy="4800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MY" dirty="0"/>
              <a:t>A</a:t>
            </a:r>
            <a:r>
              <a:rPr lang="en-MY" dirty="0" smtClean="0"/>
              <a:t>bdominal </a:t>
            </a:r>
            <a:r>
              <a:rPr lang="en-MY" dirty="0"/>
              <a:t>x-ray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Stool for </a:t>
            </a:r>
            <a:r>
              <a:rPr lang="en-MY" dirty="0" err="1"/>
              <a:t>iFOBT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USG </a:t>
            </a:r>
            <a:r>
              <a:rPr lang="en-MY" dirty="0"/>
              <a:t>hepatobiliary system to exclude gallstone disease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E</a:t>
            </a:r>
            <a:r>
              <a:rPr lang="en-MY" dirty="0" smtClean="0"/>
              <a:t>arly </a:t>
            </a:r>
            <a:r>
              <a:rPr lang="en-MY" dirty="0"/>
              <a:t>colonoscopy </a:t>
            </a:r>
            <a:endParaRPr lang="en-MY" dirty="0" smtClean="0"/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OGDS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9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US" b="1" dirty="0"/>
              <a:t>D</a:t>
            </a:r>
            <a:endParaRPr lang="en-MY" b="1" dirty="0"/>
          </a:p>
          <a:p>
            <a:pPr algn="just"/>
            <a:r>
              <a:rPr lang="en-MY" sz="2800" dirty="0"/>
              <a:t>This patient is categorised as having moderate risk for CRC (2 first-degree relatives affected with </a:t>
            </a:r>
            <a:r>
              <a:rPr lang="en-MY" sz="2800" dirty="0" smtClean="0"/>
              <a:t>CRC</a:t>
            </a:r>
            <a:r>
              <a:rPr lang="en-MY" sz="2800" dirty="0"/>
              <a:t>). The mode of screening in her case should be colonoscopy (refer to </a:t>
            </a:r>
            <a:r>
              <a:rPr lang="en-MY" sz="2800" b="1" dirty="0"/>
              <a:t>Algorithm A </a:t>
            </a:r>
            <a:r>
              <a:rPr lang="en-MY" sz="2800" dirty="0"/>
              <a:t>&amp;</a:t>
            </a:r>
            <a:r>
              <a:rPr lang="en-MY" sz="2800" b="1" dirty="0"/>
              <a:t> Table 4</a:t>
            </a:r>
            <a:r>
              <a:rPr lang="en-MY" sz="2800" dirty="0"/>
              <a:t>).</a:t>
            </a:r>
          </a:p>
          <a:p>
            <a:pPr marL="82296" indent="0" algn="just">
              <a:buNone/>
            </a:pPr>
            <a:endParaRPr lang="en-MY" sz="2800" dirty="0"/>
          </a:p>
          <a:p>
            <a:pPr algn="just"/>
            <a:r>
              <a:rPr lang="en-MY" sz="2800" dirty="0"/>
              <a:t>Refer patient for genetics risk assessment (HKL &amp; </a:t>
            </a:r>
            <a:r>
              <a:rPr lang="en-MY" sz="2800" dirty="0">
                <a:solidFill>
                  <a:srgbClr val="FF0000"/>
                </a:solidFill>
              </a:rPr>
              <a:t>university hospitals</a:t>
            </a:r>
            <a:r>
              <a:rPr lang="en-MY" sz="28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07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33400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C27875B3-050B-4841-BCAD-77BF919117B9}"/>
              </a:ext>
            </a:extLst>
          </p:cNvPr>
          <p:cNvSpPr/>
          <p:nvPr/>
        </p:nvSpPr>
        <p:spPr>
          <a:xfrm>
            <a:off x="4191000" y="3124204"/>
            <a:ext cx="1219200" cy="582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61F702B3-900E-4308-B452-05E13BE16635}"/>
              </a:ext>
            </a:extLst>
          </p:cNvPr>
          <p:cNvSpPr/>
          <p:nvPr/>
        </p:nvSpPr>
        <p:spPr>
          <a:xfrm>
            <a:off x="4574458" y="4191000"/>
            <a:ext cx="1978742" cy="609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199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2" y="533400"/>
            <a:ext cx="454577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FF90BBD8-33A0-4E06-B17E-1AC9CF915547}"/>
              </a:ext>
            </a:extLst>
          </p:cNvPr>
          <p:cNvSpPr/>
          <p:nvPr/>
        </p:nvSpPr>
        <p:spPr>
          <a:xfrm>
            <a:off x="2514601" y="1981200"/>
            <a:ext cx="4800601" cy="2133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825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327392" cy="5029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MY" sz="2800" dirty="0"/>
              <a:t>A 52-year-old man presents to </a:t>
            </a:r>
            <a:r>
              <a:rPr lang="en-MY" sz="2800" dirty="0" err="1"/>
              <a:t>klinik</a:t>
            </a:r>
            <a:r>
              <a:rPr lang="en-MY" sz="2800" dirty="0"/>
              <a:t> </a:t>
            </a:r>
            <a:r>
              <a:rPr lang="en-MY" sz="2800" dirty="0" err="1"/>
              <a:t>kesihatan</a:t>
            </a:r>
            <a:r>
              <a:rPr lang="en-MY" sz="2800" dirty="0"/>
              <a:t> complaining of altered bowel habit for the last 3 months (alternating constipation and diarrhoea). </a:t>
            </a:r>
          </a:p>
          <a:p>
            <a:pPr algn="just"/>
            <a:r>
              <a:rPr lang="en-MY" sz="2800" dirty="0"/>
              <a:t>He does not notice any blood in his stool and has no </a:t>
            </a:r>
            <a:r>
              <a:rPr lang="en-MY" sz="2800" dirty="0" smtClean="0"/>
              <a:t>marked </a:t>
            </a:r>
            <a:r>
              <a:rPr lang="en-MY" sz="2800" dirty="0"/>
              <a:t>abdominal discomfort. </a:t>
            </a:r>
          </a:p>
          <a:p>
            <a:pPr algn="just"/>
            <a:r>
              <a:rPr lang="en-MY" sz="2800" dirty="0"/>
              <a:t>His appetite remains fair but he notices some weight loss.</a:t>
            </a:r>
          </a:p>
          <a:p>
            <a:pPr marL="82296" indent="0">
              <a:buNone/>
            </a:pPr>
            <a:endParaRPr lang="en-MY" sz="2800" dirty="0"/>
          </a:p>
          <a:p>
            <a:r>
              <a:rPr lang="en-MY" sz="2800" dirty="0"/>
              <a:t>Physical examination is otherwise unremarkable.</a:t>
            </a:r>
          </a:p>
          <a:p>
            <a:pPr marL="82296" indent="0">
              <a:buNone/>
            </a:pPr>
            <a:endParaRPr lang="en-MY" sz="29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05227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7714488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Q2. </a:t>
            </a:r>
            <a:r>
              <a:rPr lang="en-MY" sz="3200" b="1" dirty="0" smtClean="0">
                <a:solidFill>
                  <a:srgbClr val="FF0000"/>
                </a:solidFill>
              </a:rPr>
              <a:t> What </a:t>
            </a:r>
            <a:r>
              <a:rPr lang="en-MY" sz="3200" b="1" dirty="0">
                <a:solidFill>
                  <a:srgbClr val="FF0000"/>
                </a:solidFill>
              </a:rPr>
              <a:t>is your next course of action?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/>
          <a:lstStyle/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Send stool </a:t>
            </a:r>
            <a:r>
              <a:rPr lang="en-MY" dirty="0"/>
              <a:t>for </a:t>
            </a:r>
            <a:r>
              <a:rPr lang="en-MY" dirty="0" err="1"/>
              <a:t>iFOBT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 smtClean="0"/>
              <a:t>Request for early colonoscopy appointment</a:t>
            </a:r>
            <a:endParaRPr lang="en-MY" dirty="0"/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Prescribe anti-diarrhoeal medication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Send blood for FBC &amp; ESR</a:t>
            </a:r>
          </a:p>
          <a:p>
            <a:pPr marL="596646" indent="-514350">
              <a:buFont typeface="+mj-lt"/>
              <a:buAutoNum type="alphaUcPeriod"/>
            </a:pPr>
            <a:r>
              <a:rPr lang="en-MY" dirty="0"/>
              <a:t>Reassure patient that symptoms could be due to irritable bowel syndrome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88509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00200"/>
            <a:ext cx="7403592" cy="4800600"/>
          </a:xfrm>
        </p:spPr>
        <p:txBody>
          <a:bodyPr>
            <a:normAutofit/>
          </a:bodyPr>
          <a:lstStyle/>
          <a:p>
            <a:r>
              <a:rPr lang="en-US" sz="2800" b="1" dirty="0"/>
              <a:t>B</a:t>
            </a:r>
            <a:endParaRPr lang="en-MY" sz="2800" dirty="0"/>
          </a:p>
          <a:p>
            <a:pPr algn="just"/>
            <a:r>
              <a:rPr lang="en-MY" sz="2800" dirty="0"/>
              <a:t>Patients with </a:t>
            </a:r>
            <a:r>
              <a:rPr lang="en-MY" sz="2800" dirty="0" smtClean="0"/>
              <a:t>GIT symptom suggestive of CRC (e.g. altered bowel habit) warrant </a:t>
            </a:r>
            <a:r>
              <a:rPr lang="en-MY" sz="2800" dirty="0"/>
              <a:t>early colonoscopy within 2 weeks </a:t>
            </a:r>
            <a:r>
              <a:rPr lang="en-MY" sz="2800" dirty="0" smtClean="0"/>
              <a:t>(</a:t>
            </a:r>
            <a:r>
              <a:rPr lang="en-MY" sz="2800" dirty="0"/>
              <a:t>refer </a:t>
            </a:r>
            <a:r>
              <a:rPr lang="en-MY" sz="2800" b="1" dirty="0"/>
              <a:t>Algorithm A </a:t>
            </a:r>
            <a:r>
              <a:rPr lang="en-MY" sz="2800" dirty="0"/>
              <a:t>and</a:t>
            </a:r>
            <a:r>
              <a:rPr lang="en-MY" sz="2800" b="1" dirty="0"/>
              <a:t> B</a:t>
            </a:r>
            <a:r>
              <a:rPr lang="en-MY" sz="2800" dirty="0"/>
              <a:t>).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1546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1504</TotalTime>
  <Words>498</Words>
  <Application>Microsoft Office PowerPoint</Application>
  <PresentationFormat>On-screen Show (4:3)</PresentationFormat>
  <Paragraphs>93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Solstice</vt:lpstr>
      <vt:lpstr>1_Solstice</vt:lpstr>
      <vt:lpstr>CASE DISCUSSION 1  by  DR. ZALWANI ZAINUDDIN CONSULTANT GASTROENTEROLOGIST Hospital Sultanah bahiyah </vt:lpstr>
      <vt:lpstr>Scenario 1</vt:lpstr>
      <vt:lpstr> Q1.  What is the best investigation for         her?</vt:lpstr>
      <vt:lpstr>Answer 1</vt:lpstr>
      <vt:lpstr>PowerPoint Presentation</vt:lpstr>
      <vt:lpstr>PowerPoint Presentation</vt:lpstr>
      <vt:lpstr>Scenario 2</vt:lpstr>
      <vt:lpstr>Q2.  What is your next course of action?</vt:lpstr>
      <vt:lpstr>Answer 2</vt:lpstr>
      <vt:lpstr>PowerPoint Presentation</vt:lpstr>
      <vt:lpstr>PowerPoint Presentation</vt:lpstr>
      <vt:lpstr>Scenario 3</vt:lpstr>
      <vt:lpstr>Q3.  What will you do? </vt:lpstr>
      <vt:lpstr>Answer 3</vt:lpstr>
      <vt:lpstr>Scenario 4</vt:lpstr>
      <vt:lpstr>Q4. How would you advise him? </vt:lpstr>
      <vt:lpstr>Answer 4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Chin Eu</cp:lastModifiedBy>
  <cp:revision>90</cp:revision>
  <dcterms:created xsi:type="dcterms:W3CDTF">2014-04-15T22:12:47Z</dcterms:created>
  <dcterms:modified xsi:type="dcterms:W3CDTF">2018-11-16T02:10:55Z</dcterms:modified>
</cp:coreProperties>
</file>